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Poppins Light" panose="020B0604020202020204" pitchFamily="34" charset="0"/>
      <p:regular r:id="rId10"/>
      <p:italic r:id="rId11"/>
    </p:embeddedFont>
    <p:embeddedFont>
      <p:font typeface="Poppins Semi-Bold" pitchFamily="2" charset="77"/>
      <p:regular r:id="rId12"/>
      <p:bold r:id="rId13"/>
    </p:embeddedFont>
    <p:embeddedFont>
      <p:font typeface="Sniglet" pitchFamily="8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12" autoAdjust="0"/>
  </p:normalViewPr>
  <p:slideViewPr>
    <p:cSldViewPr>
      <p:cViewPr varScale="1">
        <p:scale>
          <a:sx n="76" d="100"/>
          <a:sy n="76" d="100"/>
        </p:scale>
        <p:origin x="760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03F7A-A9C6-8C48-95A1-E28748B8A06B}" type="datetimeFigureOut">
              <a:rPr lang="en-JP" smtClean="0"/>
              <a:t>2024/10/05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228B5-0DEF-744C-A80B-5C06D814767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31364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228B5-0DEF-744C-A80B-5C06D8147676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7147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1.sv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 rot="-1828948">
            <a:off x="2598428" y="-287527"/>
            <a:ext cx="14298102" cy="16081710"/>
          </a:xfrm>
          <a:custGeom>
            <a:avLst/>
            <a:gdLst/>
            <a:ahLst/>
            <a:cxnLst/>
            <a:rect l="l" t="t" r="r" b="b"/>
            <a:pathLst>
              <a:path w="14298102" h="16081710">
                <a:moveTo>
                  <a:pt x="0" y="0"/>
                </a:moveTo>
                <a:lnTo>
                  <a:pt x="14298102" y="0"/>
                </a:lnTo>
                <a:lnTo>
                  <a:pt x="14298102" y="16081710"/>
                </a:lnTo>
                <a:lnTo>
                  <a:pt x="0" y="16081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2264454" y="6339626"/>
            <a:ext cx="2219831" cy="1283466"/>
          </a:xfrm>
          <a:custGeom>
            <a:avLst/>
            <a:gdLst/>
            <a:ahLst/>
            <a:cxnLst/>
            <a:rect l="l" t="t" r="r" b="b"/>
            <a:pathLst>
              <a:path w="2219831" h="1283466">
                <a:moveTo>
                  <a:pt x="0" y="0"/>
                </a:moveTo>
                <a:lnTo>
                  <a:pt x="2219831" y="0"/>
                </a:lnTo>
                <a:lnTo>
                  <a:pt x="2219831" y="1283466"/>
                </a:lnTo>
                <a:lnTo>
                  <a:pt x="0" y="1283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0527538" y="-961107"/>
            <a:ext cx="2224765" cy="2637113"/>
          </a:xfrm>
          <a:custGeom>
            <a:avLst/>
            <a:gdLst/>
            <a:ahLst/>
            <a:cxnLst/>
            <a:rect l="l" t="t" r="r" b="b"/>
            <a:pathLst>
              <a:path w="2224765" h="2637113">
                <a:moveTo>
                  <a:pt x="0" y="0"/>
                </a:moveTo>
                <a:lnTo>
                  <a:pt x="2224764" y="0"/>
                </a:lnTo>
                <a:lnTo>
                  <a:pt x="2224764" y="2637113"/>
                </a:lnTo>
                <a:lnTo>
                  <a:pt x="0" y="2637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3880139" y="3092860"/>
            <a:ext cx="1924492" cy="2050640"/>
          </a:xfrm>
          <a:custGeom>
            <a:avLst/>
            <a:gdLst/>
            <a:ahLst/>
            <a:cxnLst/>
            <a:rect l="l" t="t" r="r" b="b"/>
            <a:pathLst>
              <a:path w="1924492" h="2050640">
                <a:moveTo>
                  <a:pt x="0" y="0"/>
                </a:moveTo>
                <a:lnTo>
                  <a:pt x="1924492" y="0"/>
                </a:lnTo>
                <a:lnTo>
                  <a:pt x="1924492" y="2050640"/>
                </a:lnTo>
                <a:lnTo>
                  <a:pt x="0" y="2050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6060521" y="-2533319"/>
            <a:ext cx="3836839" cy="5781538"/>
          </a:xfrm>
          <a:custGeom>
            <a:avLst/>
            <a:gdLst/>
            <a:ahLst/>
            <a:cxnLst/>
            <a:rect l="l" t="t" r="r" b="b"/>
            <a:pathLst>
              <a:path w="3836839" h="5781538">
                <a:moveTo>
                  <a:pt x="0" y="0"/>
                </a:moveTo>
                <a:lnTo>
                  <a:pt x="3836839" y="0"/>
                </a:lnTo>
                <a:lnTo>
                  <a:pt x="3836839" y="5781538"/>
                </a:lnTo>
                <a:lnTo>
                  <a:pt x="0" y="57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5910640" y="7107345"/>
            <a:ext cx="3836839" cy="5781538"/>
          </a:xfrm>
          <a:custGeom>
            <a:avLst/>
            <a:gdLst/>
            <a:ahLst/>
            <a:cxnLst/>
            <a:rect l="l" t="t" r="r" b="b"/>
            <a:pathLst>
              <a:path w="3836839" h="5781538">
                <a:moveTo>
                  <a:pt x="0" y="0"/>
                </a:moveTo>
                <a:lnTo>
                  <a:pt x="3836839" y="0"/>
                </a:lnTo>
                <a:lnTo>
                  <a:pt x="3836839" y="5781539"/>
                </a:lnTo>
                <a:lnTo>
                  <a:pt x="0" y="57815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043300" y="7870823"/>
            <a:ext cx="3836839" cy="5781538"/>
          </a:xfrm>
          <a:custGeom>
            <a:avLst/>
            <a:gdLst/>
            <a:ahLst/>
            <a:cxnLst/>
            <a:rect l="l" t="t" r="r" b="b"/>
            <a:pathLst>
              <a:path w="3836839" h="5781538">
                <a:moveTo>
                  <a:pt x="0" y="0"/>
                </a:moveTo>
                <a:lnTo>
                  <a:pt x="3836839" y="0"/>
                </a:lnTo>
                <a:lnTo>
                  <a:pt x="3836839" y="5781538"/>
                </a:lnTo>
                <a:lnTo>
                  <a:pt x="0" y="57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7282704" y="7192808"/>
            <a:ext cx="3244833" cy="4130983"/>
          </a:xfrm>
          <a:custGeom>
            <a:avLst/>
            <a:gdLst/>
            <a:ahLst/>
            <a:cxnLst/>
            <a:rect l="l" t="t" r="r" b="b"/>
            <a:pathLst>
              <a:path w="3244833" h="4130983">
                <a:moveTo>
                  <a:pt x="0" y="0"/>
                </a:moveTo>
                <a:lnTo>
                  <a:pt x="3244834" y="0"/>
                </a:lnTo>
                <a:lnTo>
                  <a:pt x="3244834" y="4130984"/>
                </a:lnTo>
                <a:lnTo>
                  <a:pt x="0" y="41309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4857511" y="3337633"/>
            <a:ext cx="8572978" cy="139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5"/>
              </a:lnSpc>
            </a:pPr>
            <a:r>
              <a:rPr lang="en-US" sz="1168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GHG ATLAS!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88813" y="908499"/>
            <a:ext cx="4261079" cy="2339720"/>
          </a:xfrm>
          <a:custGeom>
            <a:avLst/>
            <a:gdLst/>
            <a:ahLst/>
            <a:cxnLst/>
            <a:rect l="l" t="t" r="r" b="b"/>
            <a:pathLst>
              <a:path w="4261079" h="2339720">
                <a:moveTo>
                  <a:pt x="0" y="0"/>
                </a:moveTo>
                <a:lnTo>
                  <a:pt x="4261079" y="0"/>
                </a:lnTo>
                <a:lnTo>
                  <a:pt x="4261079" y="2339720"/>
                </a:lnTo>
                <a:lnTo>
                  <a:pt x="0" y="2339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TextBox 13"/>
          <p:cNvSpPr txBox="1"/>
          <p:nvPr/>
        </p:nvSpPr>
        <p:spPr>
          <a:xfrm>
            <a:off x="6612912" y="4844437"/>
            <a:ext cx="5027008" cy="1495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</a:pPr>
            <a:r>
              <a:rPr lang="en-US" sz="289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Research GHGs around us!</a:t>
            </a:r>
          </a:p>
          <a:p>
            <a:pPr algn="ctr">
              <a:lnSpc>
                <a:spcPts val="3671"/>
              </a:lnSpc>
            </a:pPr>
            <a:endParaRPr lang="en-US" sz="289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4560"/>
              </a:lnSpc>
            </a:pPr>
            <a:r>
              <a:rPr lang="en-US" sz="359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EcoSustain Lab.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-44414" y="-728991"/>
            <a:ext cx="3197961" cy="4818845"/>
          </a:xfrm>
          <a:custGeom>
            <a:avLst/>
            <a:gdLst/>
            <a:ahLst/>
            <a:cxnLst/>
            <a:rect l="l" t="t" r="r" b="b"/>
            <a:pathLst>
              <a:path w="3197961" h="4818845">
                <a:moveTo>
                  <a:pt x="0" y="0"/>
                </a:moveTo>
                <a:lnTo>
                  <a:pt x="3197961" y="0"/>
                </a:lnTo>
                <a:lnTo>
                  <a:pt x="3197961" y="4818846"/>
                </a:lnTo>
                <a:lnTo>
                  <a:pt x="0" y="4818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4" name="Group 4"/>
          <p:cNvGrpSpPr/>
          <p:nvPr/>
        </p:nvGrpSpPr>
        <p:grpSpPr>
          <a:xfrm>
            <a:off x="1215306" y="659915"/>
            <a:ext cx="855601" cy="8556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BA4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032037" y="-3379889"/>
            <a:ext cx="4823327" cy="7268027"/>
          </a:xfrm>
          <a:custGeom>
            <a:avLst/>
            <a:gdLst/>
            <a:ahLst/>
            <a:cxnLst/>
            <a:rect l="l" t="t" r="r" b="b"/>
            <a:pathLst>
              <a:path w="4823327" h="7268027">
                <a:moveTo>
                  <a:pt x="0" y="0"/>
                </a:moveTo>
                <a:lnTo>
                  <a:pt x="4823327" y="0"/>
                </a:lnTo>
                <a:lnTo>
                  <a:pt x="4823327" y="7268027"/>
                </a:lnTo>
                <a:lnTo>
                  <a:pt x="0" y="7268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 rot="7520580">
            <a:off x="8963140" y="3920761"/>
            <a:ext cx="14298102" cy="16081710"/>
          </a:xfrm>
          <a:custGeom>
            <a:avLst/>
            <a:gdLst/>
            <a:ahLst/>
            <a:cxnLst/>
            <a:rect l="l" t="t" r="r" b="b"/>
            <a:pathLst>
              <a:path w="14298102" h="16081710">
                <a:moveTo>
                  <a:pt x="0" y="0"/>
                </a:moveTo>
                <a:lnTo>
                  <a:pt x="14298103" y="0"/>
                </a:lnTo>
                <a:lnTo>
                  <a:pt x="14298103" y="16081710"/>
                </a:lnTo>
                <a:lnTo>
                  <a:pt x="0" y="16081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8636534" y="1943397"/>
            <a:ext cx="9998537" cy="7071692"/>
          </a:xfrm>
          <a:custGeom>
            <a:avLst/>
            <a:gdLst/>
            <a:ahLst/>
            <a:cxnLst/>
            <a:rect l="l" t="t" r="r" b="b"/>
            <a:pathLst>
              <a:path w="9998537" h="7071692">
                <a:moveTo>
                  <a:pt x="0" y="0"/>
                </a:moveTo>
                <a:lnTo>
                  <a:pt x="9998537" y="0"/>
                </a:lnTo>
                <a:lnTo>
                  <a:pt x="9998537" y="7071693"/>
                </a:lnTo>
                <a:lnTo>
                  <a:pt x="0" y="7071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301129" y="5479244"/>
            <a:ext cx="1771480" cy="2971035"/>
          </a:xfrm>
          <a:custGeom>
            <a:avLst/>
            <a:gdLst/>
            <a:ahLst/>
            <a:cxnLst/>
            <a:rect l="l" t="t" r="r" b="b"/>
            <a:pathLst>
              <a:path w="1771480" h="2971035">
                <a:moveTo>
                  <a:pt x="0" y="0"/>
                </a:moveTo>
                <a:lnTo>
                  <a:pt x="1771480" y="0"/>
                </a:lnTo>
                <a:lnTo>
                  <a:pt x="1771480" y="2971035"/>
                </a:lnTo>
                <a:lnTo>
                  <a:pt x="0" y="29710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2448009" y="435099"/>
            <a:ext cx="11348260" cy="158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9"/>
              </a:lnSpc>
            </a:pPr>
            <a:r>
              <a:rPr lang="en-US" sz="12197">
                <a:solidFill>
                  <a:srgbClr val="2E496B"/>
                </a:solidFill>
                <a:latin typeface="Sniglet"/>
                <a:ea typeface="Sniglet"/>
                <a:cs typeface="Sniglet"/>
                <a:sym typeface="Sniglet"/>
              </a:rPr>
              <a:t>OUR CHALLENGE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6941" y="896115"/>
            <a:ext cx="659469" cy="47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3822">
                <a:solidFill>
                  <a:srgbClr val="243C5B"/>
                </a:solidFill>
                <a:latin typeface="Sniglet"/>
                <a:ea typeface="Sniglet"/>
                <a:cs typeface="Sniglet"/>
                <a:sym typeface="Sniglet"/>
              </a:rPr>
              <a:t>1.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777033" y="2129671"/>
            <a:ext cx="1771480" cy="2971035"/>
          </a:xfrm>
          <a:custGeom>
            <a:avLst/>
            <a:gdLst/>
            <a:ahLst/>
            <a:cxnLst/>
            <a:rect l="l" t="t" r="r" b="b"/>
            <a:pathLst>
              <a:path w="1771480" h="2971035">
                <a:moveTo>
                  <a:pt x="0" y="0"/>
                </a:moveTo>
                <a:lnTo>
                  <a:pt x="1771480" y="0"/>
                </a:lnTo>
                <a:lnTo>
                  <a:pt x="1771480" y="2971035"/>
                </a:lnTo>
                <a:lnTo>
                  <a:pt x="0" y="29710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307006" y="2169116"/>
            <a:ext cx="9796760" cy="67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3931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Visualize how much GHG emissions from anthropogenic and natural sources contribute to global warming!</a:t>
            </a:r>
          </a:p>
          <a:p>
            <a:pPr algn="l">
              <a:lnSpc>
                <a:spcPts val="4993"/>
              </a:lnSpc>
            </a:pPr>
            <a:endParaRPr lang="en-US" sz="3931" b="1" dirty="0">
              <a:solidFill>
                <a:srgbClr val="243C5B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l">
              <a:lnSpc>
                <a:spcPts val="4993"/>
              </a:lnSpc>
            </a:pPr>
            <a:r>
              <a:rPr lang="en-US" sz="3931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Points</a:t>
            </a:r>
          </a:p>
          <a:p>
            <a:pPr algn="l">
              <a:lnSpc>
                <a:spcPts val="4739"/>
              </a:lnSpc>
            </a:pPr>
            <a:r>
              <a:rPr lang="en-US" sz="3731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・Human-caused GHG Emissions</a:t>
            </a:r>
          </a:p>
          <a:p>
            <a:pPr algn="l">
              <a:lnSpc>
                <a:spcPts val="4739"/>
              </a:lnSpc>
            </a:pPr>
            <a:r>
              <a:rPr lang="en-US" sz="3731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・Natural GHG Sources and Sinks</a:t>
            </a:r>
          </a:p>
          <a:p>
            <a:pPr algn="l">
              <a:lnSpc>
                <a:spcPts val="4739"/>
              </a:lnSpc>
            </a:pPr>
            <a:r>
              <a:rPr lang="en-US" sz="3731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・Large GHG Emission Events</a:t>
            </a:r>
          </a:p>
          <a:p>
            <a:pPr algn="l">
              <a:lnSpc>
                <a:spcPts val="4739"/>
              </a:lnSpc>
            </a:pPr>
            <a:r>
              <a:rPr lang="en-US" sz="3731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・Use a combination of satellite and model-based datasets</a:t>
            </a:r>
          </a:p>
          <a:p>
            <a:pPr algn="l">
              <a:lnSpc>
                <a:spcPts val="4739"/>
              </a:lnSpc>
            </a:pPr>
            <a:r>
              <a:rPr lang="en-US" sz="3731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・How innovative is the use of data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993621" y="5479244"/>
            <a:ext cx="5294379" cy="7977831"/>
          </a:xfrm>
          <a:custGeom>
            <a:avLst/>
            <a:gdLst/>
            <a:ahLst/>
            <a:cxnLst/>
            <a:rect l="l" t="t" r="r" b="b"/>
            <a:pathLst>
              <a:path w="5294379" h="7977831">
                <a:moveTo>
                  <a:pt x="0" y="0"/>
                </a:moveTo>
                <a:lnTo>
                  <a:pt x="5294379" y="0"/>
                </a:lnTo>
                <a:lnTo>
                  <a:pt x="5294379" y="7977831"/>
                </a:lnTo>
                <a:lnTo>
                  <a:pt x="0" y="7977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4538189" y="6562218"/>
            <a:ext cx="2477688" cy="1381311"/>
          </a:xfrm>
          <a:custGeom>
            <a:avLst/>
            <a:gdLst/>
            <a:ahLst/>
            <a:cxnLst/>
            <a:rect l="l" t="t" r="r" b="b"/>
            <a:pathLst>
              <a:path w="2477688" h="1381311">
                <a:moveTo>
                  <a:pt x="0" y="0"/>
                </a:moveTo>
                <a:lnTo>
                  <a:pt x="2477688" y="0"/>
                </a:lnTo>
                <a:lnTo>
                  <a:pt x="2477688" y="1381311"/>
                </a:lnTo>
                <a:lnTo>
                  <a:pt x="0" y="13813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JP" dirty="0"/>
          </a:p>
        </p:txBody>
      </p:sp>
      <p:sp>
        <p:nvSpPr>
          <p:cNvPr id="3" name="Freeform 3"/>
          <p:cNvSpPr/>
          <p:nvPr/>
        </p:nvSpPr>
        <p:spPr>
          <a:xfrm>
            <a:off x="-44414" y="-728991"/>
            <a:ext cx="3197961" cy="4818845"/>
          </a:xfrm>
          <a:custGeom>
            <a:avLst/>
            <a:gdLst/>
            <a:ahLst/>
            <a:cxnLst/>
            <a:rect l="l" t="t" r="r" b="b"/>
            <a:pathLst>
              <a:path w="3197961" h="4818845">
                <a:moveTo>
                  <a:pt x="0" y="0"/>
                </a:moveTo>
                <a:lnTo>
                  <a:pt x="3197961" y="0"/>
                </a:lnTo>
                <a:lnTo>
                  <a:pt x="3197961" y="4818846"/>
                </a:lnTo>
                <a:lnTo>
                  <a:pt x="0" y="4818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4" name="Group 4"/>
          <p:cNvGrpSpPr/>
          <p:nvPr/>
        </p:nvGrpSpPr>
        <p:grpSpPr>
          <a:xfrm>
            <a:off x="1224831" y="659915"/>
            <a:ext cx="855601" cy="8556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BA4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032037" y="-3379889"/>
            <a:ext cx="4823327" cy="7268027"/>
          </a:xfrm>
          <a:custGeom>
            <a:avLst/>
            <a:gdLst/>
            <a:ahLst/>
            <a:cxnLst/>
            <a:rect l="l" t="t" r="r" b="b"/>
            <a:pathLst>
              <a:path w="4823327" h="7268027">
                <a:moveTo>
                  <a:pt x="0" y="0"/>
                </a:moveTo>
                <a:lnTo>
                  <a:pt x="4823327" y="0"/>
                </a:lnTo>
                <a:lnTo>
                  <a:pt x="4823327" y="7268027"/>
                </a:lnTo>
                <a:lnTo>
                  <a:pt x="0" y="7268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4538189" y="6562218"/>
            <a:ext cx="2477688" cy="1381311"/>
          </a:xfrm>
          <a:custGeom>
            <a:avLst/>
            <a:gdLst/>
            <a:ahLst/>
            <a:cxnLst/>
            <a:rect l="l" t="t" r="r" b="b"/>
            <a:pathLst>
              <a:path w="2477688" h="1381311">
                <a:moveTo>
                  <a:pt x="0" y="0"/>
                </a:moveTo>
                <a:lnTo>
                  <a:pt x="2477688" y="0"/>
                </a:lnTo>
                <a:lnTo>
                  <a:pt x="2477688" y="1381311"/>
                </a:lnTo>
                <a:lnTo>
                  <a:pt x="0" y="1381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5486426" y="2835821"/>
            <a:ext cx="6469993" cy="7404856"/>
          </a:xfrm>
          <a:custGeom>
            <a:avLst/>
            <a:gdLst/>
            <a:ahLst/>
            <a:cxnLst/>
            <a:rect l="l" t="t" r="r" b="b"/>
            <a:pathLst>
              <a:path w="6469993" h="7404856">
                <a:moveTo>
                  <a:pt x="0" y="0"/>
                </a:moveTo>
                <a:lnTo>
                  <a:pt x="6469993" y="0"/>
                </a:lnTo>
                <a:lnTo>
                  <a:pt x="6469993" y="7404857"/>
                </a:lnTo>
                <a:lnTo>
                  <a:pt x="0" y="7404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TextBox 12"/>
          <p:cNvSpPr txBox="1"/>
          <p:nvPr/>
        </p:nvSpPr>
        <p:spPr>
          <a:xfrm>
            <a:off x="2448009" y="435099"/>
            <a:ext cx="12798025" cy="158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9"/>
              </a:lnSpc>
            </a:pPr>
            <a:r>
              <a:rPr lang="en-US" sz="12197" dirty="0">
                <a:solidFill>
                  <a:srgbClr val="2E496B"/>
                </a:solidFill>
                <a:latin typeface="Sniglet"/>
                <a:ea typeface="Sniglet"/>
                <a:cs typeface="Sniglet"/>
                <a:sym typeface="Sniglet"/>
              </a:rPr>
              <a:t>ABOUT GHG ATLAS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6941" y="896115"/>
            <a:ext cx="659469" cy="47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3822">
                <a:solidFill>
                  <a:srgbClr val="243C5B"/>
                </a:solidFill>
                <a:latin typeface="Sniglet"/>
                <a:ea typeface="Sniglet"/>
                <a:cs typeface="Sniglet"/>
                <a:sym typeface="Sniglet"/>
              </a:rPr>
              <a:t>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0432" y="1959406"/>
            <a:ext cx="14821603" cy="65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3931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 app to visualize and compare GHG emissions!</a:t>
            </a: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657BADE1-4AE1-67FE-5D97-55C0C27E9C4D}"/>
              </a:ext>
            </a:extLst>
          </p:cNvPr>
          <p:cNvSpPr/>
          <p:nvPr/>
        </p:nvSpPr>
        <p:spPr>
          <a:xfrm>
            <a:off x="76200" y="2841947"/>
            <a:ext cx="4631235" cy="1961106"/>
          </a:xfrm>
          <a:prstGeom prst="cloudCallout">
            <a:avLst>
              <a:gd name="adj1" fmla="val 64514"/>
              <a:gd name="adj2" fmla="val 176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・Location Search Bar</a:t>
            </a:r>
          </a:p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・CH4 mass visualization</a:t>
            </a:r>
            <a:endParaRPr lang="en-JP" sz="1200" dirty="0"/>
          </a:p>
        </p:txBody>
      </p:sp>
      <p:sp>
        <p:nvSpPr>
          <p:cNvPr id="16" name="Cloud Callout 15">
            <a:extLst>
              <a:ext uri="{FF2B5EF4-FFF2-40B4-BE49-F238E27FC236}">
                <a16:creationId xmlns:a16="http://schemas.microsoft.com/office/drawing/2014/main" id="{CBEABE15-AD37-3CE2-407E-BA0505957BE5}"/>
              </a:ext>
            </a:extLst>
          </p:cNvPr>
          <p:cNvSpPr/>
          <p:nvPr/>
        </p:nvSpPr>
        <p:spPr>
          <a:xfrm>
            <a:off x="76200" y="5067300"/>
            <a:ext cx="4800599" cy="2391422"/>
          </a:xfrm>
          <a:prstGeom prst="cloudCallout">
            <a:avLst>
              <a:gd name="adj1" fmla="val 66137"/>
              <a:gd name="adj2" fmla="val -226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CO2 emissions from anthropogenic sources</a:t>
            </a:r>
            <a:endParaRPr lang="en-JP" sz="1200" dirty="0"/>
          </a:p>
        </p:txBody>
      </p:sp>
      <p:sp>
        <p:nvSpPr>
          <p:cNvPr id="17" name="Cloud Callout 16">
            <a:extLst>
              <a:ext uri="{FF2B5EF4-FFF2-40B4-BE49-F238E27FC236}">
                <a16:creationId xmlns:a16="http://schemas.microsoft.com/office/drawing/2014/main" id="{BFEFBB85-0FC2-8F42-0043-3FDDD87D42E6}"/>
              </a:ext>
            </a:extLst>
          </p:cNvPr>
          <p:cNvSpPr/>
          <p:nvPr/>
        </p:nvSpPr>
        <p:spPr>
          <a:xfrm>
            <a:off x="-12232" y="7699940"/>
            <a:ext cx="4719668" cy="2391422"/>
          </a:xfrm>
          <a:prstGeom prst="cloudCallout">
            <a:avLst>
              <a:gd name="adj1" fmla="val 66137"/>
              <a:gd name="adj2" fmla="val -226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Temperature change over 1 year</a:t>
            </a:r>
            <a:endParaRPr lang="en-JP" sz="1200" dirty="0"/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475ABBFF-5E5D-1D64-6B43-25065A531FCA}"/>
              </a:ext>
            </a:extLst>
          </p:cNvPr>
          <p:cNvSpPr/>
          <p:nvPr/>
        </p:nvSpPr>
        <p:spPr>
          <a:xfrm>
            <a:off x="12721910" y="2797721"/>
            <a:ext cx="4800599" cy="2391422"/>
          </a:xfrm>
          <a:prstGeom prst="cloudCallout">
            <a:avLst>
              <a:gd name="adj1" fmla="val -62964"/>
              <a:gd name="adj2" fmla="val 2960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CO2 emissions from natural causes</a:t>
            </a:r>
            <a:endParaRPr lang="en-JP" sz="1200" dirty="0"/>
          </a:p>
        </p:txBody>
      </p:sp>
      <p:sp>
        <p:nvSpPr>
          <p:cNvPr id="19" name="Cloud Callout 18">
            <a:extLst>
              <a:ext uri="{FF2B5EF4-FFF2-40B4-BE49-F238E27FC236}">
                <a16:creationId xmlns:a16="http://schemas.microsoft.com/office/drawing/2014/main" id="{7A19F01A-D508-C652-EA15-15818AD622C3}"/>
              </a:ext>
            </a:extLst>
          </p:cNvPr>
          <p:cNvSpPr/>
          <p:nvPr/>
        </p:nvSpPr>
        <p:spPr>
          <a:xfrm>
            <a:off x="12268200" y="5277253"/>
            <a:ext cx="6019800" cy="2533247"/>
          </a:xfrm>
          <a:prstGeom prst="cloudCallout">
            <a:avLst>
              <a:gd name="adj1" fmla="val -58003"/>
              <a:gd name="adj2" fmla="val 6261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Relationship between temperature change and each CO2 emission</a:t>
            </a:r>
            <a:endParaRPr lang="en-JP" sz="1200" dirty="0"/>
          </a:p>
        </p:txBody>
      </p:sp>
      <p:sp>
        <p:nvSpPr>
          <p:cNvPr id="20" name="Cloud Callout 19">
            <a:extLst>
              <a:ext uri="{FF2B5EF4-FFF2-40B4-BE49-F238E27FC236}">
                <a16:creationId xmlns:a16="http://schemas.microsoft.com/office/drawing/2014/main" id="{16432D9A-B4EF-9AC9-E979-6B7C771A714F}"/>
              </a:ext>
            </a:extLst>
          </p:cNvPr>
          <p:cNvSpPr/>
          <p:nvPr/>
        </p:nvSpPr>
        <p:spPr>
          <a:xfrm>
            <a:off x="12302067" y="8115300"/>
            <a:ext cx="5528733" cy="1980295"/>
          </a:xfrm>
          <a:prstGeom prst="cloudCallout">
            <a:avLst>
              <a:gd name="adj1" fmla="val -60760"/>
              <a:gd name="adj2" fmla="val 4123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Year Selection Bar</a:t>
            </a:r>
            <a:endParaRPr lang="en-JP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-44414" y="-728991"/>
            <a:ext cx="3197961" cy="4818845"/>
          </a:xfrm>
          <a:custGeom>
            <a:avLst/>
            <a:gdLst/>
            <a:ahLst/>
            <a:cxnLst/>
            <a:rect l="l" t="t" r="r" b="b"/>
            <a:pathLst>
              <a:path w="3197961" h="4818845">
                <a:moveTo>
                  <a:pt x="0" y="0"/>
                </a:moveTo>
                <a:lnTo>
                  <a:pt x="3197961" y="0"/>
                </a:lnTo>
                <a:lnTo>
                  <a:pt x="3197961" y="4818846"/>
                </a:lnTo>
                <a:lnTo>
                  <a:pt x="0" y="4818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4" name="Group 4"/>
          <p:cNvGrpSpPr/>
          <p:nvPr/>
        </p:nvGrpSpPr>
        <p:grpSpPr>
          <a:xfrm>
            <a:off x="1224831" y="659915"/>
            <a:ext cx="855601" cy="8556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BA4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032037" y="-3379889"/>
            <a:ext cx="4823327" cy="7268027"/>
          </a:xfrm>
          <a:custGeom>
            <a:avLst/>
            <a:gdLst/>
            <a:ahLst/>
            <a:cxnLst/>
            <a:rect l="l" t="t" r="r" b="b"/>
            <a:pathLst>
              <a:path w="4823327" h="7268027">
                <a:moveTo>
                  <a:pt x="0" y="0"/>
                </a:moveTo>
                <a:lnTo>
                  <a:pt x="4823327" y="0"/>
                </a:lnTo>
                <a:lnTo>
                  <a:pt x="4823327" y="7268027"/>
                </a:lnTo>
                <a:lnTo>
                  <a:pt x="0" y="7268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711536" y="8605845"/>
            <a:ext cx="1771480" cy="2971035"/>
          </a:xfrm>
          <a:custGeom>
            <a:avLst/>
            <a:gdLst/>
            <a:ahLst/>
            <a:cxnLst/>
            <a:rect l="l" t="t" r="r" b="b"/>
            <a:pathLst>
              <a:path w="1771480" h="2971035">
                <a:moveTo>
                  <a:pt x="0" y="0"/>
                </a:moveTo>
                <a:lnTo>
                  <a:pt x="1771480" y="0"/>
                </a:lnTo>
                <a:lnTo>
                  <a:pt x="1771480" y="2971035"/>
                </a:lnTo>
                <a:lnTo>
                  <a:pt x="0" y="2971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4538189" y="6562218"/>
            <a:ext cx="2477688" cy="1381311"/>
          </a:xfrm>
          <a:custGeom>
            <a:avLst/>
            <a:gdLst/>
            <a:ahLst/>
            <a:cxnLst/>
            <a:rect l="l" t="t" r="r" b="b"/>
            <a:pathLst>
              <a:path w="2477688" h="1381311">
                <a:moveTo>
                  <a:pt x="0" y="0"/>
                </a:moveTo>
                <a:lnTo>
                  <a:pt x="2477688" y="0"/>
                </a:lnTo>
                <a:lnTo>
                  <a:pt x="2477688" y="1381311"/>
                </a:lnTo>
                <a:lnTo>
                  <a:pt x="0" y="1381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-44414" y="8528497"/>
            <a:ext cx="2455222" cy="3125732"/>
          </a:xfrm>
          <a:custGeom>
            <a:avLst/>
            <a:gdLst/>
            <a:ahLst/>
            <a:cxnLst/>
            <a:rect l="l" t="t" r="r" b="b"/>
            <a:pathLst>
              <a:path w="2455222" h="3125732">
                <a:moveTo>
                  <a:pt x="0" y="0"/>
                </a:moveTo>
                <a:lnTo>
                  <a:pt x="2455221" y="0"/>
                </a:lnTo>
                <a:lnTo>
                  <a:pt x="2455221" y="3125732"/>
                </a:lnTo>
                <a:lnTo>
                  <a:pt x="0" y="3125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TextBox 12"/>
          <p:cNvSpPr txBox="1"/>
          <p:nvPr/>
        </p:nvSpPr>
        <p:spPr>
          <a:xfrm>
            <a:off x="2448009" y="435099"/>
            <a:ext cx="12798025" cy="158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9"/>
              </a:lnSpc>
            </a:pPr>
            <a:r>
              <a:rPr lang="en-US" sz="12197">
                <a:solidFill>
                  <a:srgbClr val="2E496B"/>
                </a:solidFill>
                <a:latin typeface="Sniglet"/>
                <a:ea typeface="Sniglet"/>
                <a:cs typeface="Sniglet"/>
                <a:sym typeface="Sniglet"/>
              </a:rPr>
              <a:t>USABILITY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6941" y="896115"/>
            <a:ext cx="659469" cy="47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3822">
                <a:solidFill>
                  <a:srgbClr val="243C5B"/>
                </a:solidFill>
                <a:latin typeface="Sniglet"/>
                <a:ea typeface="Sniglet"/>
                <a:cs typeface="Sniglet"/>
                <a:sym typeface="Sniglet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09003" y="1691131"/>
            <a:ext cx="7377035" cy="650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3931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Simple and user-friendly!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D51283-E929-C8A9-A9BA-07F35AB1A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859" y="2451654"/>
            <a:ext cx="6413500" cy="6769100"/>
          </a:xfrm>
          <a:prstGeom prst="rect">
            <a:avLst/>
          </a:prstGeom>
        </p:spPr>
      </p:pic>
      <p:sp>
        <p:nvSpPr>
          <p:cNvPr id="19" name="Cloud Callout 18">
            <a:extLst>
              <a:ext uri="{FF2B5EF4-FFF2-40B4-BE49-F238E27FC236}">
                <a16:creationId xmlns:a16="http://schemas.microsoft.com/office/drawing/2014/main" id="{D2543600-C13C-F539-79C9-FFF3E3FE3980}"/>
              </a:ext>
            </a:extLst>
          </p:cNvPr>
          <p:cNvSpPr/>
          <p:nvPr/>
        </p:nvSpPr>
        <p:spPr>
          <a:xfrm>
            <a:off x="304800" y="2009324"/>
            <a:ext cx="5050001" cy="2391422"/>
          </a:xfrm>
          <a:prstGeom prst="cloudCallout">
            <a:avLst>
              <a:gd name="adj1" fmla="val 61407"/>
              <a:gd name="adj2" fmla="val -792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You can choose to visualize CH4!</a:t>
            </a:r>
            <a:endParaRPr lang="en-JP" sz="1200" dirty="0"/>
          </a:p>
        </p:txBody>
      </p:sp>
      <p:sp>
        <p:nvSpPr>
          <p:cNvPr id="20" name="Cloud Callout 19">
            <a:extLst>
              <a:ext uri="{FF2B5EF4-FFF2-40B4-BE49-F238E27FC236}">
                <a16:creationId xmlns:a16="http://schemas.microsoft.com/office/drawing/2014/main" id="{58B64A72-D7D3-CC3C-7359-5543CE6A8C78}"/>
              </a:ext>
            </a:extLst>
          </p:cNvPr>
          <p:cNvSpPr/>
          <p:nvPr/>
        </p:nvSpPr>
        <p:spPr>
          <a:xfrm>
            <a:off x="249909" y="5783576"/>
            <a:ext cx="5409186" cy="2391422"/>
          </a:xfrm>
          <a:prstGeom prst="cloudCallout">
            <a:avLst>
              <a:gd name="adj1" fmla="val 56622"/>
              <a:gd name="adj2" fmla="val 7492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Maps are updated in real time!</a:t>
            </a:r>
            <a:endParaRPr lang="en-JP" sz="1200" dirty="0"/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751386D8-CD60-38BD-CF4C-7069F6905386}"/>
              </a:ext>
            </a:extLst>
          </p:cNvPr>
          <p:cNvSpPr/>
          <p:nvPr/>
        </p:nvSpPr>
        <p:spPr>
          <a:xfrm>
            <a:off x="13003985" y="2364355"/>
            <a:ext cx="4800599" cy="2391422"/>
          </a:xfrm>
          <a:prstGeom prst="cloudCallout">
            <a:avLst>
              <a:gd name="adj1" fmla="val -70371"/>
              <a:gd name="adj2" fmla="val -2704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Search in any language!</a:t>
            </a:r>
            <a:endParaRPr lang="en-JP" sz="1200" dirty="0"/>
          </a:p>
        </p:txBody>
      </p:sp>
      <p:sp>
        <p:nvSpPr>
          <p:cNvPr id="17" name="Cloud Callout 16">
            <a:extLst>
              <a:ext uri="{FF2B5EF4-FFF2-40B4-BE49-F238E27FC236}">
                <a16:creationId xmlns:a16="http://schemas.microsoft.com/office/drawing/2014/main" id="{54BE13C8-1175-56E4-1C80-D7AB0EDF63E7}"/>
              </a:ext>
            </a:extLst>
          </p:cNvPr>
          <p:cNvSpPr/>
          <p:nvPr/>
        </p:nvSpPr>
        <p:spPr>
          <a:xfrm>
            <a:off x="12845734" y="5514952"/>
            <a:ext cx="4800599" cy="2391422"/>
          </a:xfrm>
          <a:prstGeom prst="cloudCallout">
            <a:avLst>
              <a:gd name="adj1" fmla="val -65433"/>
              <a:gd name="adj2" fmla="val -2067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Dynamic, can scroll simultaneously!</a:t>
            </a:r>
            <a:endParaRPr lang="en-JP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0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-44414" y="-728991"/>
            <a:ext cx="3197961" cy="4818845"/>
          </a:xfrm>
          <a:custGeom>
            <a:avLst/>
            <a:gdLst/>
            <a:ahLst/>
            <a:cxnLst/>
            <a:rect l="l" t="t" r="r" b="b"/>
            <a:pathLst>
              <a:path w="3197961" h="4818845">
                <a:moveTo>
                  <a:pt x="0" y="0"/>
                </a:moveTo>
                <a:lnTo>
                  <a:pt x="3197961" y="0"/>
                </a:lnTo>
                <a:lnTo>
                  <a:pt x="3197961" y="4818846"/>
                </a:lnTo>
                <a:lnTo>
                  <a:pt x="0" y="4818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4" name="Group 4"/>
          <p:cNvGrpSpPr/>
          <p:nvPr/>
        </p:nvGrpSpPr>
        <p:grpSpPr>
          <a:xfrm>
            <a:off x="1224831" y="659915"/>
            <a:ext cx="855601" cy="8556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BA4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032037" y="-3379889"/>
            <a:ext cx="4823327" cy="7268027"/>
          </a:xfrm>
          <a:custGeom>
            <a:avLst/>
            <a:gdLst/>
            <a:ahLst/>
            <a:cxnLst/>
            <a:rect l="l" t="t" r="r" b="b"/>
            <a:pathLst>
              <a:path w="4823327" h="7268027">
                <a:moveTo>
                  <a:pt x="0" y="0"/>
                </a:moveTo>
                <a:lnTo>
                  <a:pt x="4823327" y="0"/>
                </a:lnTo>
                <a:lnTo>
                  <a:pt x="4823327" y="7268027"/>
                </a:lnTo>
                <a:lnTo>
                  <a:pt x="0" y="7268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711536" y="8605845"/>
            <a:ext cx="1771480" cy="2971035"/>
          </a:xfrm>
          <a:custGeom>
            <a:avLst/>
            <a:gdLst/>
            <a:ahLst/>
            <a:cxnLst/>
            <a:rect l="l" t="t" r="r" b="b"/>
            <a:pathLst>
              <a:path w="1771480" h="2971035">
                <a:moveTo>
                  <a:pt x="0" y="0"/>
                </a:moveTo>
                <a:lnTo>
                  <a:pt x="1771480" y="0"/>
                </a:lnTo>
                <a:lnTo>
                  <a:pt x="1771480" y="2971035"/>
                </a:lnTo>
                <a:lnTo>
                  <a:pt x="0" y="2971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4538189" y="6562218"/>
            <a:ext cx="2477688" cy="1381311"/>
          </a:xfrm>
          <a:custGeom>
            <a:avLst/>
            <a:gdLst/>
            <a:ahLst/>
            <a:cxnLst/>
            <a:rect l="l" t="t" r="r" b="b"/>
            <a:pathLst>
              <a:path w="2477688" h="1381311">
                <a:moveTo>
                  <a:pt x="0" y="0"/>
                </a:moveTo>
                <a:lnTo>
                  <a:pt x="2477688" y="0"/>
                </a:lnTo>
                <a:lnTo>
                  <a:pt x="2477688" y="1381311"/>
                </a:lnTo>
                <a:lnTo>
                  <a:pt x="0" y="13813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-44414" y="8528497"/>
            <a:ext cx="2455222" cy="3125732"/>
          </a:xfrm>
          <a:custGeom>
            <a:avLst/>
            <a:gdLst/>
            <a:ahLst/>
            <a:cxnLst/>
            <a:rect l="l" t="t" r="r" b="b"/>
            <a:pathLst>
              <a:path w="2455222" h="3125732">
                <a:moveTo>
                  <a:pt x="0" y="0"/>
                </a:moveTo>
                <a:lnTo>
                  <a:pt x="2455221" y="0"/>
                </a:lnTo>
                <a:lnTo>
                  <a:pt x="2455221" y="3125732"/>
                </a:lnTo>
                <a:lnTo>
                  <a:pt x="0" y="31257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425129" y="4601943"/>
            <a:ext cx="5784415" cy="3267632"/>
          </a:xfrm>
          <a:custGeom>
            <a:avLst/>
            <a:gdLst/>
            <a:ahLst/>
            <a:cxnLst/>
            <a:rect l="l" t="t" r="r" b="b"/>
            <a:pathLst>
              <a:path w="6469993" h="6479103">
                <a:moveTo>
                  <a:pt x="0" y="0"/>
                </a:moveTo>
                <a:lnTo>
                  <a:pt x="6469994" y="0"/>
                </a:lnTo>
                <a:lnTo>
                  <a:pt x="6469994" y="6479103"/>
                </a:lnTo>
                <a:lnTo>
                  <a:pt x="0" y="64791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2685" b="-62901"/>
            </a:stretch>
          </a:blipFill>
        </p:spPr>
        <p:txBody>
          <a:bodyPr/>
          <a:lstStyle/>
          <a:p>
            <a:endParaRPr lang="en-JP" dirty="0"/>
          </a:p>
        </p:txBody>
      </p:sp>
      <p:sp>
        <p:nvSpPr>
          <p:cNvPr id="12" name="TextBox 12"/>
          <p:cNvSpPr txBox="1"/>
          <p:nvPr/>
        </p:nvSpPr>
        <p:spPr>
          <a:xfrm>
            <a:off x="2448009" y="435099"/>
            <a:ext cx="12798025" cy="158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9"/>
              </a:lnSpc>
            </a:pPr>
            <a:r>
              <a:rPr lang="en-US" sz="12197" dirty="0">
                <a:solidFill>
                  <a:srgbClr val="2E496B"/>
                </a:solidFill>
                <a:latin typeface="Sniglet"/>
                <a:ea typeface="Sniglet"/>
                <a:cs typeface="Sniglet"/>
                <a:sym typeface="Sniglet"/>
              </a:rPr>
              <a:t>COMPARABILITY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6941" y="896115"/>
            <a:ext cx="659469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3822" dirty="0">
                <a:solidFill>
                  <a:srgbClr val="243C5B"/>
                </a:solidFill>
                <a:latin typeface="Sniglet"/>
                <a:ea typeface="Sniglet"/>
                <a:cs typeface="Sniglet"/>
                <a:sym typeface="Sniglet"/>
              </a:rPr>
              <a:t>4.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67400" y="1901852"/>
            <a:ext cx="7377035" cy="650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3931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Comparing Innovations</a:t>
            </a:r>
          </a:p>
        </p:txBody>
      </p:sp>
      <p:sp>
        <p:nvSpPr>
          <p:cNvPr id="19" name="Cloud Callout 18">
            <a:extLst>
              <a:ext uri="{FF2B5EF4-FFF2-40B4-BE49-F238E27FC236}">
                <a16:creationId xmlns:a16="http://schemas.microsoft.com/office/drawing/2014/main" id="{D2543600-C13C-F539-79C9-FFF3E3FE3980}"/>
              </a:ext>
            </a:extLst>
          </p:cNvPr>
          <p:cNvSpPr/>
          <p:nvPr/>
        </p:nvSpPr>
        <p:spPr>
          <a:xfrm>
            <a:off x="349994" y="2210521"/>
            <a:ext cx="6099481" cy="2391422"/>
          </a:xfrm>
          <a:prstGeom prst="cloudCallout">
            <a:avLst>
              <a:gd name="adj1" fmla="val -4758"/>
              <a:gd name="adj2" fmla="val 61468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Comparisons can be made on a global scale by factor!</a:t>
            </a:r>
            <a:endParaRPr lang="en-JP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B12910-6061-3192-BAED-52EC38621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4491" y="4539861"/>
            <a:ext cx="11393600" cy="3432296"/>
          </a:xfrm>
          <a:prstGeom prst="rect">
            <a:avLst/>
          </a:prstGeom>
        </p:spPr>
      </p:pic>
      <p:sp>
        <p:nvSpPr>
          <p:cNvPr id="17" name="Cloud Callout 16">
            <a:extLst>
              <a:ext uri="{FF2B5EF4-FFF2-40B4-BE49-F238E27FC236}">
                <a16:creationId xmlns:a16="http://schemas.microsoft.com/office/drawing/2014/main" id="{54BE13C8-1175-56E4-1C80-D7AB0EDF63E7}"/>
              </a:ext>
            </a:extLst>
          </p:cNvPr>
          <p:cNvSpPr/>
          <p:nvPr/>
        </p:nvSpPr>
        <p:spPr>
          <a:xfrm>
            <a:off x="5296361" y="7992561"/>
            <a:ext cx="7948074" cy="2391422"/>
          </a:xfrm>
          <a:prstGeom prst="cloudCallout">
            <a:avLst>
              <a:gd name="adj1" fmla="val -1941"/>
              <a:gd name="adj2" fmla="val -6740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Temperature changes and GHG emissions can be compared at a glance!</a:t>
            </a:r>
            <a:endParaRPr lang="en-JP" sz="1200" dirty="0"/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751386D8-CD60-38BD-CF4C-7069F6905386}"/>
              </a:ext>
            </a:extLst>
          </p:cNvPr>
          <p:cNvSpPr/>
          <p:nvPr/>
        </p:nvSpPr>
        <p:spPr>
          <a:xfrm>
            <a:off x="6644491" y="2364355"/>
            <a:ext cx="11160093" cy="2391422"/>
          </a:xfrm>
          <a:prstGeom prst="cloudCallout">
            <a:avLst>
              <a:gd name="adj1" fmla="val 11761"/>
              <a:gd name="adj2" fmla="val 6854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The relationship between anthropogenic and natural factors and global warming is easily understood!</a:t>
            </a:r>
            <a:endParaRPr lang="en-JP" sz="1200" dirty="0"/>
          </a:p>
        </p:txBody>
      </p:sp>
    </p:spTree>
    <p:extLst>
      <p:ext uri="{BB962C8B-B14F-4D97-AF65-F5344CB8AC3E}">
        <p14:creationId xmlns:p14="http://schemas.microsoft.com/office/powerpoint/2010/main" val="407900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-44414" y="-728991"/>
            <a:ext cx="3197961" cy="4818845"/>
          </a:xfrm>
          <a:custGeom>
            <a:avLst/>
            <a:gdLst/>
            <a:ahLst/>
            <a:cxnLst/>
            <a:rect l="l" t="t" r="r" b="b"/>
            <a:pathLst>
              <a:path w="3197961" h="4818845">
                <a:moveTo>
                  <a:pt x="0" y="0"/>
                </a:moveTo>
                <a:lnTo>
                  <a:pt x="3197961" y="0"/>
                </a:lnTo>
                <a:lnTo>
                  <a:pt x="3197961" y="4818846"/>
                </a:lnTo>
                <a:lnTo>
                  <a:pt x="0" y="4818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4" name="Group 4"/>
          <p:cNvGrpSpPr/>
          <p:nvPr/>
        </p:nvGrpSpPr>
        <p:grpSpPr>
          <a:xfrm>
            <a:off x="1224831" y="659915"/>
            <a:ext cx="855601" cy="8556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BA4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032037" y="-3379889"/>
            <a:ext cx="4823327" cy="7268027"/>
          </a:xfrm>
          <a:custGeom>
            <a:avLst/>
            <a:gdLst/>
            <a:ahLst/>
            <a:cxnLst/>
            <a:rect l="l" t="t" r="r" b="b"/>
            <a:pathLst>
              <a:path w="4823327" h="7268027">
                <a:moveTo>
                  <a:pt x="0" y="0"/>
                </a:moveTo>
                <a:lnTo>
                  <a:pt x="4823327" y="0"/>
                </a:lnTo>
                <a:lnTo>
                  <a:pt x="4823327" y="7268027"/>
                </a:lnTo>
                <a:lnTo>
                  <a:pt x="0" y="7268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711536" y="8605845"/>
            <a:ext cx="1771480" cy="2971035"/>
          </a:xfrm>
          <a:custGeom>
            <a:avLst/>
            <a:gdLst/>
            <a:ahLst/>
            <a:cxnLst/>
            <a:rect l="l" t="t" r="r" b="b"/>
            <a:pathLst>
              <a:path w="1771480" h="2971035">
                <a:moveTo>
                  <a:pt x="0" y="0"/>
                </a:moveTo>
                <a:lnTo>
                  <a:pt x="1771480" y="0"/>
                </a:lnTo>
                <a:lnTo>
                  <a:pt x="1771480" y="2971035"/>
                </a:lnTo>
                <a:lnTo>
                  <a:pt x="0" y="2971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4538189" y="6562218"/>
            <a:ext cx="2477688" cy="1381311"/>
          </a:xfrm>
          <a:custGeom>
            <a:avLst/>
            <a:gdLst/>
            <a:ahLst/>
            <a:cxnLst/>
            <a:rect l="l" t="t" r="r" b="b"/>
            <a:pathLst>
              <a:path w="2477688" h="1381311">
                <a:moveTo>
                  <a:pt x="0" y="0"/>
                </a:moveTo>
                <a:lnTo>
                  <a:pt x="2477688" y="0"/>
                </a:lnTo>
                <a:lnTo>
                  <a:pt x="2477688" y="1381311"/>
                </a:lnTo>
                <a:lnTo>
                  <a:pt x="0" y="1381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-44414" y="8528497"/>
            <a:ext cx="2455222" cy="3125732"/>
          </a:xfrm>
          <a:custGeom>
            <a:avLst/>
            <a:gdLst/>
            <a:ahLst/>
            <a:cxnLst/>
            <a:rect l="l" t="t" r="r" b="b"/>
            <a:pathLst>
              <a:path w="2455222" h="3125732">
                <a:moveTo>
                  <a:pt x="0" y="0"/>
                </a:moveTo>
                <a:lnTo>
                  <a:pt x="2455221" y="0"/>
                </a:lnTo>
                <a:lnTo>
                  <a:pt x="2455221" y="3125732"/>
                </a:lnTo>
                <a:lnTo>
                  <a:pt x="0" y="3125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4405510" y="3188430"/>
            <a:ext cx="6469993" cy="6479103"/>
          </a:xfrm>
          <a:custGeom>
            <a:avLst/>
            <a:gdLst/>
            <a:ahLst/>
            <a:cxnLst/>
            <a:rect l="l" t="t" r="r" b="b"/>
            <a:pathLst>
              <a:path w="6469993" h="6479103">
                <a:moveTo>
                  <a:pt x="0" y="0"/>
                </a:moveTo>
                <a:lnTo>
                  <a:pt x="6469994" y="0"/>
                </a:lnTo>
                <a:lnTo>
                  <a:pt x="6469994" y="6479103"/>
                </a:lnTo>
                <a:lnTo>
                  <a:pt x="0" y="64791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288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TextBox 12"/>
          <p:cNvSpPr txBox="1"/>
          <p:nvPr/>
        </p:nvSpPr>
        <p:spPr>
          <a:xfrm>
            <a:off x="2448009" y="435099"/>
            <a:ext cx="12798025" cy="158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9"/>
              </a:lnSpc>
            </a:pPr>
            <a:r>
              <a:rPr lang="en-US" sz="12197" dirty="0">
                <a:solidFill>
                  <a:srgbClr val="2E496B"/>
                </a:solidFill>
                <a:latin typeface="Sniglet"/>
                <a:ea typeface="Sniglet"/>
                <a:cs typeface="Sniglet"/>
                <a:sym typeface="Sniglet"/>
              </a:rPr>
              <a:t>ACCESSIBILITY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6941" y="896115"/>
            <a:ext cx="659469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3822" dirty="0">
                <a:solidFill>
                  <a:srgbClr val="243C5B"/>
                </a:solidFill>
                <a:latin typeface="Sniglet"/>
                <a:ea typeface="Sniglet"/>
                <a:cs typeface="Sniglet"/>
                <a:sym typeface="Sniglet"/>
              </a:rPr>
              <a:t>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09003" y="1691131"/>
            <a:ext cx="7377035" cy="650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3931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Easy to use for everyone!</a:t>
            </a:r>
          </a:p>
        </p:txBody>
      </p:sp>
      <p:sp>
        <p:nvSpPr>
          <p:cNvPr id="19" name="Cloud Callout 18">
            <a:extLst>
              <a:ext uri="{FF2B5EF4-FFF2-40B4-BE49-F238E27FC236}">
                <a16:creationId xmlns:a16="http://schemas.microsoft.com/office/drawing/2014/main" id="{D2543600-C13C-F539-79C9-FFF3E3FE3980}"/>
              </a:ext>
            </a:extLst>
          </p:cNvPr>
          <p:cNvSpPr/>
          <p:nvPr/>
        </p:nvSpPr>
        <p:spPr>
          <a:xfrm>
            <a:off x="131598" y="1606974"/>
            <a:ext cx="5050001" cy="2391422"/>
          </a:xfrm>
          <a:prstGeom prst="cloudCallout">
            <a:avLst>
              <a:gd name="adj1" fmla="val 47995"/>
              <a:gd name="adj2" fmla="val 28188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Available to everyone via the Internet!</a:t>
            </a:r>
            <a:endParaRPr lang="en-JP" sz="1200" dirty="0"/>
          </a:p>
        </p:txBody>
      </p:sp>
      <p:sp>
        <p:nvSpPr>
          <p:cNvPr id="20" name="Cloud Callout 19">
            <a:extLst>
              <a:ext uri="{FF2B5EF4-FFF2-40B4-BE49-F238E27FC236}">
                <a16:creationId xmlns:a16="http://schemas.microsoft.com/office/drawing/2014/main" id="{58B64A72-D7D3-CC3C-7359-5543CE6A8C78}"/>
              </a:ext>
            </a:extLst>
          </p:cNvPr>
          <p:cNvSpPr/>
          <p:nvPr/>
        </p:nvSpPr>
        <p:spPr>
          <a:xfrm>
            <a:off x="67812" y="5514952"/>
            <a:ext cx="5409186" cy="2391422"/>
          </a:xfrm>
          <a:prstGeom prst="cloudCallout">
            <a:avLst>
              <a:gd name="adj1" fmla="val 33769"/>
              <a:gd name="adj2" fmla="val 9262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43C5B"/>
                </a:solidFill>
                <a:latin typeface="Poppins Semi-Bold"/>
                <a:cs typeface="Poppins Semi-Bold"/>
                <a:sym typeface="Poppins Semi-Bold"/>
              </a:rPr>
              <a:t>Response within 3 seconds</a:t>
            </a:r>
            <a:endParaRPr lang="en-JP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2BB454-C728-D5B0-953B-09A8263F7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0491" y="2958066"/>
            <a:ext cx="4997093" cy="6027029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D31345F1-9ED1-AE45-277F-35954F677386}"/>
              </a:ext>
            </a:extLst>
          </p:cNvPr>
          <p:cNvSpPr txBox="1"/>
          <p:nvPr/>
        </p:nvSpPr>
        <p:spPr>
          <a:xfrm>
            <a:off x="6566779" y="2568694"/>
            <a:ext cx="2687802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28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Dark Theme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3AE96D51-3DC6-55EC-79B0-6517A854DF42}"/>
              </a:ext>
            </a:extLst>
          </p:cNvPr>
          <p:cNvSpPr txBox="1"/>
          <p:nvPr/>
        </p:nvSpPr>
        <p:spPr>
          <a:xfrm>
            <a:off x="13194288" y="2313360"/>
            <a:ext cx="2687802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28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Light Theme</a:t>
            </a:r>
          </a:p>
        </p:txBody>
      </p:sp>
    </p:spTree>
    <p:extLst>
      <p:ext uri="{BB962C8B-B14F-4D97-AF65-F5344CB8AC3E}">
        <p14:creationId xmlns:p14="http://schemas.microsoft.com/office/powerpoint/2010/main" val="321144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-44414" y="-728991"/>
            <a:ext cx="3197961" cy="4818845"/>
          </a:xfrm>
          <a:custGeom>
            <a:avLst/>
            <a:gdLst/>
            <a:ahLst/>
            <a:cxnLst/>
            <a:rect l="l" t="t" r="r" b="b"/>
            <a:pathLst>
              <a:path w="3197961" h="4818845">
                <a:moveTo>
                  <a:pt x="0" y="0"/>
                </a:moveTo>
                <a:lnTo>
                  <a:pt x="3197961" y="0"/>
                </a:lnTo>
                <a:lnTo>
                  <a:pt x="3197961" y="4818846"/>
                </a:lnTo>
                <a:lnTo>
                  <a:pt x="0" y="4818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4" name="Group 4"/>
          <p:cNvGrpSpPr/>
          <p:nvPr/>
        </p:nvGrpSpPr>
        <p:grpSpPr>
          <a:xfrm>
            <a:off x="1224831" y="659915"/>
            <a:ext cx="855601" cy="8556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BA4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032037" y="-3379889"/>
            <a:ext cx="4823327" cy="7268027"/>
          </a:xfrm>
          <a:custGeom>
            <a:avLst/>
            <a:gdLst/>
            <a:ahLst/>
            <a:cxnLst/>
            <a:rect l="l" t="t" r="r" b="b"/>
            <a:pathLst>
              <a:path w="4823327" h="7268027">
                <a:moveTo>
                  <a:pt x="0" y="0"/>
                </a:moveTo>
                <a:lnTo>
                  <a:pt x="4823327" y="0"/>
                </a:lnTo>
                <a:lnTo>
                  <a:pt x="4823327" y="7268027"/>
                </a:lnTo>
                <a:lnTo>
                  <a:pt x="0" y="7268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711536" y="8605845"/>
            <a:ext cx="1771480" cy="2971035"/>
          </a:xfrm>
          <a:custGeom>
            <a:avLst/>
            <a:gdLst/>
            <a:ahLst/>
            <a:cxnLst/>
            <a:rect l="l" t="t" r="r" b="b"/>
            <a:pathLst>
              <a:path w="1771480" h="2971035">
                <a:moveTo>
                  <a:pt x="0" y="0"/>
                </a:moveTo>
                <a:lnTo>
                  <a:pt x="1771480" y="0"/>
                </a:lnTo>
                <a:lnTo>
                  <a:pt x="1771480" y="2971035"/>
                </a:lnTo>
                <a:lnTo>
                  <a:pt x="0" y="2971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4538189" y="6562218"/>
            <a:ext cx="2477688" cy="1381311"/>
          </a:xfrm>
          <a:custGeom>
            <a:avLst/>
            <a:gdLst/>
            <a:ahLst/>
            <a:cxnLst/>
            <a:rect l="l" t="t" r="r" b="b"/>
            <a:pathLst>
              <a:path w="2477688" h="1381311">
                <a:moveTo>
                  <a:pt x="0" y="0"/>
                </a:moveTo>
                <a:lnTo>
                  <a:pt x="2477688" y="0"/>
                </a:lnTo>
                <a:lnTo>
                  <a:pt x="2477688" y="1381311"/>
                </a:lnTo>
                <a:lnTo>
                  <a:pt x="0" y="1381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-44414" y="8528497"/>
            <a:ext cx="2455222" cy="3125732"/>
          </a:xfrm>
          <a:custGeom>
            <a:avLst/>
            <a:gdLst/>
            <a:ahLst/>
            <a:cxnLst/>
            <a:rect l="l" t="t" r="r" b="b"/>
            <a:pathLst>
              <a:path w="2455222" h="3125732">
                <a:moveTo>
                  <a:pt x="0" y="0"/>
                </a:moveTo>
                <a:lnTo>
                  <a:pt x="2455221" y="0"/>
                </a:lnTo>
                <a:lnTo>
                  <a:pt x="2455221" y="3125732"/>
                </a:lnTo>
                <a:lnTo>
                  <a:pt x="0" y="3125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TextBox 12"/>
          <p:cNvSpPr txBox="1"/>
          <p:nvPr/>
        </p:nvSpPr>
        <p:spPr>
          <a:xfrm>
            <a:off x="2448009" y="435099"/>
            <a:ext cx="12798025" cy="156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9"/>
              </a:lnSpc>
            </a:pPr>
            <a:r>
              <a:rPr lang="en-US" sz="12197" dirty="0">
                <a:solidFill>
                  <a:srgbClr val="2E496B"/>
                </a:solidFill>
                <a:latin typeface="Sniglet"/>
                <a:ea typeface="Sniglet"/>
                <a:cs typeface="Sniglet"/>
                <a:sym typeface="Sniglet"/>
              </a:rPr>
              <a:t>ACHIEVEMENT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6941" y="896115"/>
            <a:ext cx="659469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3822" dirty="0">
                <a:solidFill>
                  <a:srgbClr val="243C5B"/>
                </a:solidFill>
                <a:latin typeface="Sniglet"/>
                <a:ea typeface="Sniglet"/>
                <a:cs typeface="Sniglet"/>
                <a:sym typeface="Sniglet"/>
              </a:rPr>
              <a:t>6.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9937" y="2766727"/>
            <a:ext cx="13708125" cy="5761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3"/>
              </a:lnSpc>
            </a:pPr>
            <a:r>
              <a:rPr lang="en-US" sz="40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☑️</a:t>
            </a:r>
            <a:r>
              <a:rPr lang="ja-JP" altLang="en-US" sz="4000" b="1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altLang="ja-JP" sz="40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Use human-caused GHG emissions data</a:t>
            </a:r>
          </a:p>
          <a:p>
            <a:pPr>
              <a:lnSpc>
                <a:spcPts val="4993"/>
              </a:lnSpc>
            </a:pPr>
            <a:r>
              <a:rPr lang="en-US" sz="40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☑️</a:t>
            </a:r>
            <a:r>
              <a:rPr lang="ja-JP" altLang="en-US" sz="4000" b="1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altLang="ja-JP" sz="40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Use natural GHG sources and sinks data</a:t>
            </a:r>
          </a:p>
          <a:p>
            <a:pPr>
              <a:lnSpc>
                <a:spcPts val="4993"/>
              </a:lnSpc>
            </a:pPr>
            <a:r>
              <a:rPr lang="en-US" sz="40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☑️</a:t>
            </a:r>
            <a:r>
              <a:rPr lang="ja-JP" altLang="en-US" sz="4000" b="1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altLang="ja-JP" sz="40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Use large GHG emissions events data</a:t>
            </a:r>
          </a:p>
          <a:p>
            <a:pPr>
              <a:lnSpc>
                <a:spcPts val="4993"/>
              </a:lnSpc>
            </a:pPr>
            <a:r>
              <a:rPr lang="en-US" sz="40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☑️</a:t>
            </a:r>
            <a:r>
              <a:rPr lang="ja-JP" altLang="en-US" sz="4000" b="1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44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Use a combination of satellite and model-based datasets</a:t>
            </a:r>
            <a:endParaRPr lang="en-US" sz="4000" b="1" dirty="0">
              <a:solidFill>
                <a:srgbClr val="243C5B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>
              <a:lnSpc>
                <a:spcPts val="4993"/>
              </a:lnSpc>
            </a:pPr>
            <a:r>
              <a:rPr lang="en-US" sz="40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☑️</a:t>
            </a:r>
            <a:r>
              <a:rPr lang="ja-JP" altLang="en-US" sz="4000" b="1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altLang="ja-JP" sz="40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Good use of data provided by NASA</a:t>
            </a:r>
          </a:p>
          <a:p>
            <a:pPr>
              <a:lnSpc>
                <a:spcPts val="4993"/>
              </a:lnSpc>
            </a:pPr>
            <a:r>
              <a:rPr lang="ja-JP" altLang="en-US" sz="4000" b="1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☑️</a:t>
            </a:r>
            <a:r>
              <a:rPr lang="en-US" altLang="ja-JP" sz="40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Innovative Data Usage</a:t>
            </a:r>
          </a:p>
          <a:p>
            <a:pPr>
              <a:lnSpc>
                <a:spcPts val="4993"/>
              </a:lnSpc>
            </a:pPr>
            <a:r>
              <a:rPr lang="en-US" altLang="ja-JP" sz="4000" b="1" dirty="0">
                <a:solidFill>
                  <a:srgbClr val="243C5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    Usability &amp; Comparability &amp; Accessibility</a:t>
            </a:r>
          </a:p>
          <a:p>
            <a:pPr algn="l">
              <a:lnSpc>
                <a:spcPts val="4993"/>
              </a:lnSpc>
            </a:pPr>
            <a:endParaRPr lang="en-US" sz="4000" b="1" dirty="0">
              <a:solidFill>
                <a:srgbClr val="243C5B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54332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261</Words>
  <Application>Microsoft Macintosh PowerPoint</Application>
  <PresentationFormat>Custom</PresentationFormat>
  <Paragraphs>54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Poppins Light</vt:lpstr>
      <vt:lpstr>Arial</vt:lpstr>
      <vt:lpstr>Sniglet</vt:lpstr>
      <vt:lpstr>Calibri</vt:lpstr>
      <vt:lpstr>Poppins Semi-Bold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GHG Atlas!</dc:title>
  <cp:lastModifiedBy>幸前　譲</cp:lastModifiedBy>
  <cp:revision>10</cp:revision>
  <dcterms:created xsi:type="dcterms:W3CDTF">2006-08-16T00:00:00Z</dcterms:created>
  <dcterms:modified xsi:type="dcterms:W3CDTF">2024-10-05T13:56:28Z</dcterms:modified>
  <dc:identifier>DAGStJggWtQ</dc:identifier>
</cp:coreProperties>
</file>